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73" r:id="rId13"/>
    <p:sldId id="269" r:id="rId14"/>
    <p:sldId id="274" r:id="rId15"/>
    <p:sldId id="266" r:id="rId16"/>
    <p:sldId id="267" r:id="rId17"/>
    <p:sldId id="268" r:id="rId18"/>
    <p:sldId id="275" r:id="rId19"/>
    <p:sldId id="276" r:id="rId20"/>
    <p:sldId id="279" r:id="rId21"/>
    <p:sldId id="280" r:id="rId22"/>
    <p:sldId id="278" r:id="rId23"/>
    <p:sldId id="281" r:id="rId24"/>
    <p:sldId id="277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2" r:id="rId34"/>
    <p:sldId id="293" r:id="rId35"/>
    <p:sldId id="290" r:id="rId36"/>
    <p:sldId id="291" r:id="rId37"/>
    <p:sldId id="294" r:id="rId38"/>
    <p:sldId id="298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4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F20A9-7671-4229-8C66-604F30237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078" y="665163"/>
            <a:ext cx="5874922" cy="2694178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7A581-34F5-499D-B6B5-24052613D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078" y="3594189"/>
            <a:ext cx="5874922" cy="244556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05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F69A-D5F8-4590-A7A2-A802BBCE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936"/>
            <a:ext cx="10800522" cy="9821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3D6D0-EDDC-4032-A45D-A4C83039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434" y="1339711"/>
            <a:ext cx="10563087" cy="4531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077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C9C0-3F21-42C5-9E32-06BB7914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104" y="574261"/>
            <a:ext cx="7429224" cy="3343965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FCA17-47AE-4DCC-90A9-5AA3F9233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194" y="4589463"/>
            <a:ext cx="742922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03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B71B8-CF96-46AB-A4DA-812AF906E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9033565" cy="12539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891E9-9CE7-4287-9834-41E7E1652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8E308-F4C0-45BF-BF2C-D52C29D8C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50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9578-E986-413B-B2D4-09C3172E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95EE6-30EC-4A1F-8047-EA821A03E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CA59A-F565-4895-81D5-238B68154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5B3EE-BF8B-4302-9B0E-DDE5FF3B4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7CC72-8512-403F-BDF8-DA99E482AF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60E165-0DBE-4452-8CB5-FFBCE838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44E34-7AB4-4E45-976B-244C04EC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87AE27-9AF5-4466-8448-640B1C32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8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CDC1-C13C-4950-A65B-352765FA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4681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55B60-04F6-4F08-814B-02B2DE778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9A39E-1258-4983-BE61-1F388119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6BBAA-5E3C-4EE3-BCCB-3397C479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5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EEF276-A65E-4F32-A6FC-4D73216D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78BF3-448B-4A18-949B-369EBA7A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052E-EEB4-4D42-A3A6-DE3051D2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67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D40EB-29C6-4AB6-AD2D-FEA4280B3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E6623-3C07-4445-947D-2D8215D83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40E984-1CB1-4631-9ADF-9D2C534EC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42C2B-D993-4316-AC62-3A81621D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F1E0B-E4B4-425F-B1E3-12C2C825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724ED-317B-474D-8086-91A27E1B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7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E844E-3C62-402B-9F1E-B8D77B84E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96897-45B3-48C3-BF84-74736104FB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0D229-4DE0-4B9A-A10F-CAC41B0C2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916C-1697-4659-8DF6-B5C21E7E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B7960-3ABC-478F-A6E8-7E00BCE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CE886-94BF-4555-8E3C-CEF36CA2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16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B46F5-9792-41CF-8FB5-800B92C9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103A1-3BCD-4A24-9291-D309AB6C4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745C-80F2-4D75-BABA-245D0F22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268192-F4A8-45E6-A8AD-C84EF33EB0C9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8F725-E2BF-4F9E-A14E-20CF58F98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493DD-5EB8-45DB-A9EA-15BC506E1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C6183-770D-4AD2-AFDE-8695D801C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8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quetwo/orm-preso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dfusionormbook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059AA-361B-4E38-8CF3-00B103BC7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077" y="665163"/>
            <a:ext cx="7497883" cy="2694178"/>
          </a:xfrm>
        </p:spPr>
        <p:txBody>
          <a:bodyPr/>
          <a:lstStyle/>
          <a:p>
            <a:r>
              <a:rPr lang="en-US" dirty="0"/>
              <a:t>Using ColdFusion 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EC130-BCA4-4435-A85A-7711555B3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Kwiatkowski</a:t>
            </a:r>
          </a:p>
          <a:p>
            <a:endParaRPr lang="en-US" dirty="0"/>
          </a:p>
          <a:p>
            <a:r>
              <a:rPr lang="en-US" dirty="0"/>
              <a:t>Hawaii ColdFusion User’s Group</a:t>
            </a:r>
          </a:p>
          <a:p>
            <a:r>
              <a:rPr lang="en-US" dirty="0"/>
              <a:t>4/29/22</a:t>
            </a:r>
          </a:p>
        </p:txBody>
      </p:sp>
    </p:spTree>
    <p:extLst>
      <p:ext uri="{BB962C8B-B14F-4D97-AF65-F5344CB8AC3E}">
        <p14:creationId xmlns:p14="http://schemas.microsoft.com/office/powerpoint/2010/main" val="159311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7AB7A-D420-461C-BB6A-2405C78C9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Scaffolding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CC9D8-27FB-4383-BC5B-BD92E828A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586287"/>
            <a:ext cx="10561638" cy="4037850"/>
          </a:xfrm>
        </p:spPr>
      </p:pic>
    </p:spTree>
    <p:extLst>
      <p:ext uri="{BB962C8B-B14F-4D97-AF65-F5344CB8AC3E}">
        <p14:creationId xmlns:p14="http://schemas.microsoft.com/office/powerpoint/2010/main" val="1176762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EA92-4E68-49C0-8A1F-4CFC9DDB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8994A-0672-4F2B-AA63-8F86A5D53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ORM is enabled in your application, you need to define some CFCs to take advantage of 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New property on the CFC to tell the ORM engine that you want to ‘persist’ the component in the database.</a:t>
            </a:r>
          </a:p>
          <a:p>
            <a:pPr lvl="1"/>
            <a:r>
              <a:rPr lang="en-US" dirty="0"/>
              <a:t>Need to define the properties and give metadata as to what you plan on storing in them.  These create automatic getter/setter functions for you.</a:t>
            </a:r>
          </a:p>
          <a:p>
            <a:pPr lvl="1"/>
            <a:endParaRPr lang="en-US" dirty="0"/>
          </a:p>
          <a:p>
            <a:r>
              <a:rPr lang="en-US" dirty="0"/>
              <a:t>Once you have these done, everything is wired up for you to write data to the database!</a:t>
            </a:r>
          </a:p>
        </p:txBody>
      </p:sp>
    </p:spTree>
    <p:extLst>
      <p:ext uri="{BB962C8B-B14F-4D97-AF65-F5344CB8AC3E}">
        <p14:creationId xmlns:p14="http://schemas.microsoft.com/office/powerpoint/2010/main" val="69463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C6D8B-0E51-4370-96D4-3AFEF4C3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1863F6-7C88-460C-9AC9-537C76086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686874"/>
            <a:ext cx="10561638" cy="3836676"/>
          </a:xfrm>
        </p:spPr>
      </p:pic>
    </p:spTree>
    <p:extLst>
      <p:ext uri="{BB962C8B-B14F-4D97-AF65-F5344CB8AC3E}">
        <p14:creationId xmlns:p14="http://schemas.microsoft.com/office/powerpoint/2010/main" val="51296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13A3-EE69-45A5-B3F0-9FC4FABBF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23F11-74F9-452A-B538-F3246C33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key field for the DB.</a:t>
            </a:r>
          </a:p>
          <a:p>
            <a:pPr lvl="1"/>
            <a:r>
              <a:rPr lang="en-US" dirty="0"/>
              <a:t>Field type of ‘id’.  You will need to specify the ‘generator’</a:t>
            </a:r>
          </a:p>
          <a:p>
            <a:pPr lvl="2"/>
            <a:r>
              <a:rPr lang="en-US" dirty="0"/>
              <a:t>Most DBs you can use ‘native’.  This will tell hibernate to pick the best way to setup a key field, based on the DB type.</a:t>
            </a:r>
          </a:p>
          <a:p>
            <a:pPr lvl="2"/>
            <a:r>
              <a:rPr lang="en-US" dirty="0"/>
              <a:t>Other generators also exist, including ones that will auto-increment, increment manually (usefully if you have other apps touching the data), create UUIDs, etc.</a:t>
            </a:r>
          </a:p>
          <a:p>
            <a:endParaRPr lang="en-US" dirty="0"/>
          </a:p>
          <a:p>
            <a:r>
              <a:rPr lang="en-US" dirty="0"/>
              <a:t>Regular Columns</a:t>
            </a:r>
          </a:p>
          <a:p>
            <a:pPr lvl="1"/>
            <a:r>
              <a:rPr lang="en-US" dirty="0"/>
              <a:t>Field type of ‘column’.  Set the field-type as ‘column’ and set a </a:t>
            </a:r>
            <a:r>
              <a:rPr lang="en-US" dirty="0" err="1"/>
              <a:t>ormType</a:t>
            </a:r>
            <a:endParaRPr lang="en-US" dirty="0"/>
          </a:p>
          <a:p>
            <a:pPr lvl="2"/>
            <a:r>
              <a:rPr lang="en-US" dirty="0" err="1"/>
              <a:t>ORMType</a:t>
            </a:r>
            <a:r>
              <a:rPr lang="en-US" dirty="0"/>
              <a:t> can be ‘string’, ‘numeric’, ‘date’, ‘timestamp’, etc.</a:t>
            </a:r>
          </a:p>
          <a:p>
            <a:pPr lvl="1"/>
            <a:r>
              <a:rPr lang="en-US" dirty="0"/>
              <a:t>You can set other restrictions on the fields as well.</a:t>
            </a:r>
          </a:p>
        </p:txBody>
      </p:sp>
    </p:spTree>
    <p:extLst>
      <p:ext uri="{BB962C8B-B14F-4D97-AF65-F5344CB8AC3E}">
        <p14:creationId xmlns:p14="http://schemas.microsoft.com/office/powerpoint/2010/main" val="265570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863D-87B9-4BE7-944F-646419765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C4F68-FCA0-4C6B-9FB9-655384729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CF caches the persistent component definitions when the application is initialized, you have two options to have your CFML engine see the changes: </a:t>
            </a:r>
          </a:p>
          <a:p>
            <a:pPr lvl="1"/>
            <a:r>
              <a:rPr lang="en-US" dirty="0"/>
              <a:t>Restart the CF Engine</a:t>
            </a:r>
          </a:p>
          <a:p>
            <a:pPr lvl="1"/>
            <a:r>
              <a:rPr lang="en-US" dirty="0"/>
              <a:t>Execute the </a:t>
            </a:r>
            <a:r>
              <a:rPr lang="en-US" b="1" i="1" dirty="0" err="1"/>
              <a:t>ormReload</a:t>
            </a:r>
            <a:r>
              <a:rPr lang="en-US" b="1" i="1" dirty="0"/>
              <a:t>()</a:t>
            </a:r>
            <a:r>
              <a:rPr lang="en-US" dirty="0"/>
              <a:t> function.  </a:t>
            </a:r>
          </a:p>
          <a:p>
            <a:pPr lvl="2"/>
            <a:r>
              <a:rPr lang="en-US" dirty="0"/>
              <a:t>The </a:t>
            </a:r>
            <a:r>
              <a:rPr lang="en-US" dirty="0" err="1"/>
              <a:t>ormReload</a:t>
            </a:r>
            <a:r>
              <a:rPr lang="en-US" dirty="0"/>
              <a:t>() function causes the Hibernate to be restarted, cache cleared and CFCs are reloaded.  DB changes should be realized at this point.</a:t>
            </a:r>
          </a:p>
          <a:p>
            <a:pPr lvl="2"/>
            <a:r>
              <a:rPr lang="en-US" dirty="0"/>
              <a:t>Keep in mind, </a:t>
            </a:r>
            <a:r>
              <a:rPr lang="en-US" dirty="0" err="1"/>
              <a:t>ormReload</a:t>
            </a:r>
            <a:r>
              <a:rPr lang="en-US" dirty="0"/>
              <a:t> will clear out any unsaved data!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D1276-A89C-43F5-868B-E5463189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553" y="4334417"/>
            <a:ext cx="6805749" cy="207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0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CF19E4-E7D0-4D5C-B750-B5910075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7054C-F214-4135-95E7-8E5DEF24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up an ORM application</a:t>
            </a:r>
          </a:p>
        </p:txBody>
      </p:sp>
    </p:spTree>
    <p:extLst>
      <p:ext uri="{BB962C8B-B14F-4D97-AF65-F5344CB8AC3E}">
        <p14:creationId xmlns:p14="http://schemas.microsoft.com/office/powerpoint/2010/main" val="338126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4C9E18-25F3-455A-86BF-54BA3C012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5CC38E-D9DA-4E52-A6ED-D34697DCA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Create, Read, Update, Delete</a:t>
            </a:r>
          </a:p>
        </p:txBody>
      </p:sp>
    </p:spTree>
    <p:extLst>
      <p:ext uri="{BB962C8B-B14F-4D97-AF65-F5344CB8AC3E}">
        <p14:creationId xmlns:p14="http://schemas.microsoft.com/office/powerpoint/2010/main" val="1872907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67EE6E-31E9-485E-A8E0-5B70A18AD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7ED823-62A7-4E98-93B6-039A3D1FB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we’ve determined that the table has been setup, let’s add a new entry into the table.</a:t>
            </a:r>
          </a:p>
          <a:p>
            <a:pPr lvl="1"/>
            <a:r>
              <a:rPr lang="en-US" dirty="0"/>
              <a:t>Remember, no SQL needed.  Everything is done by touching the properties of the component.</a:t>
            </a:r>
          </a:p>
          <a:p>
            <a:pPr lvl="1"/>
            <a:endParaRPr lang="en-US" dirty="0"/>
          </a:p>
          <a:p>
            <a:r>
              <a:rPr lang="en-US" b="1" i="1" dirty="0" err="1"/>
              <a:t>entityNew</a:t>
            </a:r>
            <a:r>
              <a:rPr lang="en-US" dirty="0"/>
              <a:t> = creates a new instance of the cfc in </a:t>
            </a:r>
            <a:br>
              <a:rPr lang="en-US" dirty="0"/>
            </a:br>
            <a:r>
              <a:rPr lang="en-US" dirty="0"/>
              <a:t>memory.</a:t>
            </a:r>
          </a:p>
          <a:p>
            <a:r>
              <a:rPr lang="en-US" b="1" i="1" dirty="0" err="1"/>
              <a:t>entitySave</a:t>
            </a:r>
            <a:r>
              <a:rPr lang="en-US" dirty="0"/>
              <a:t> = tells the ORM to commit that data to the DB.  If you don’t do this, it won’t get created.</a:t>
            </a:r>
          </a:p>
          <a:p>
            <a:pPr lvl="1"/>
            <a:r>
              <a:rPr lang="en-US" dirty="0"/>
              <a:t>Entities don’t get written to disk right away – they may be cached in memory for a while first!  Issue an </a:t>
            </a:r>
            <a:r>
              <a:rPr lang="en-US" dirty="0" err="1"/>
              <a:t>ormFlush</a:t>
            </a:r>
            <a:r>
              <a:rPr lang="en-US" dirty="0"/>
              <a:t>() to save everything to disk right then.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7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DE6B6-F30C-45A3-A6D2-D91618F42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Create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58AF22-437B-49B7-B1F9-A61CA691C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686874"/>
            <a:ext cx="10561638" cy="3836676"/>
          </a:xfrm>
        </p:spPr>
      </p:pic>
    </p:spTree>
    <p:extLst>
      <p:ext uri="{BB962C8B-B14F-4D97-AF65-F5344CB8AC3E}">
        <p14:creationId xmlns:p14="http://schemas.microsoft.com/office/powerpoint/2010/main" val="123546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8AD0-74B2-4C0F-82A9-67757BAF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6BD1B-B3B2-4C70-B512-A6CC9AF97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items out of the database, you will need to use one of the </a:t>
            </a:r>
            <a:r>
              <a:rPr lang="en-US" dirty="0" err="1"/>
              <a:t>EntityLoad</a:t>
            </a:r>
            <a:r>
              <a:rPr lang="en-US" dirty="0"/>
              <a:t> functions :</a:t>
            </a:r>
          </a:p>
          <a:p>
            <a:pPr lvl="1"/>
            <a:r>
              <a:rPr lang="en-US" b="1" dirty="0" err="1"/>
              <a:t>entityLoad</a:t>
            </a:r>
            <a:r>
              <a:rPr lang="en-US" dirty="0"/>
              <a:t>(“</a:t>
            </a:r>
            <a:r>
              <a:rPr lang="en-US" dirty="0" err="1"/>
              <a:t>componentName</a:t>
            </a:r>
            <a:r>
              <a:rPr lang="en-US" dirty="0"/>
              <a:t>”);      </a:t>
            </a:r>
            <a:r>
              <a:rPr lang="en-US" i="1" dirty="0"/>
              <a:t>// returns an array of components</a:t>
            </a:r>
          </a:p>
          <a:p>
            <a:pPr lvl="1"/>
            <a:r>
              <a:rPr lang="en-US" b="1" dirty="0" err="1"/>
              <a:t>entityLoadByPK</a:t>
            </a:r>
            <a:r>
              <a:rPr lang="en-US" dirty="0"/>
              <a:t>(“</a:t>
            </a:r>
            <a:r>
              <a:rPr lang="en-US" dirty="0" err="1"/>
              <a:t>componentName</a:t>
            </a:r>
            <a:r>
              <a:rPr lang="en-US" dirty="0"/>
              <a:t>”,id);   </a:t>
            </a:r>
            <a:r>
              <a:rPr lang="en-US" i="1" dirty="0"/>
              <a:t>// returns a single component</a:t>
            </a:r>
          </a:p>
          <a:p>
            <a:pPr lvl="1"/>
            <a:r>
              <a:rPr lang="en-US" b="1" dirty="0" err="1"/>
              <a:t>entityLoad</a:t>
            </a:r>
            <a:r>
              <a:rPr lang="en-US" dirty="0"/>
              <a:t>(“</a:t>
            </a:r>
            <a:r>
              <a:rPr lang="en-US" dirty="0" err="1"/>
              <a:t>componentName</a:t>
            </a:r>
            <a:r>
              <a:rPr lang="en-US" dirty="0"/>
              <a:t>”, {filter}, unique);  </a:t>
            </a:r>
            <a:r>
              <a:rPr lang="en-US" i="1" dirty="0"/>
              <a:t>// returns an array, unless unique is set to true.</a:t>
            </a:r>
          </a:p>
          <a:p>
            <a:endParaRPr lang="en-US" dirty="0"/>
          </a:p>
          <a:p>
            <a:r>
              <a:rPr lang="en-US" dirty="0"/>
              <a:t>Unlike a &lt;</a:t>
            </a:r>
            <a:r>
              <a:rPr lang="en-US" dirty="0" err="1"/>
              <a:t>cfquery</a:t>
            </a:r>
            <a:r>
              <a:rPr lang="en-US" dirty="0"/>
              <a:t>&gt; command, you will get an Array back, not a query.</a:t>
            </a:r>
          </a:p>
          <a:p>
            <a:pPr lvl="1"/>
            <a:r>
              <a:rPr lang="en-US" dirty="0"/>
              <a:t>You can convert an array into a query if you need using the </a:t>
            </a:r>
            <a:r>
              <a:rPr lang="en-US" b="1" i="1" dirty="0" err="1"/>
              <a:t>entityToQuery</a:t>
            </a:r>
            <a:r>
              <a:rPr lang="en-US" b="1" i="1" dirty="0"/>
              <a:t>(entity)</a:t>
            </a:r>
            <a:r>
              <a:rPr lang="en-US" dirty="0"/>
              <a:t> function. </a:t>
            </a:r>
          </a:p>
        </p:txBody>
      </p:sp>
    </p:spTree>
    <p:extLst>
      <p:ext uri="{BB962C8B-B14F-4D97-AF65-F5344CB8AC3E}">
        <p14:creationId xmlns:p14="http://schemas.microsoft.com/office/powerpoint/2010/main" val="390361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8118-D7E0-4A4B-AB15-AEC9E753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23ABF-E4A3-41A3-B5BA-D904386C4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ORM system?</a:t>
            </a:r>
          </a:p>
          <a:p>
            <a:r>
              <a:rPr lang="en-US" dirty="0"/>
              <a:t>Pieces and Parts to using ORM in CFML</a:t>
            </a:r>
          </a:p>
          <a:p>
            <a:r>
              <a:rPr lang="en-US" dirty="0"/>
              <a:t>Basic CRUD operations</a:t>
            </a:r>
          </a:p>
          <a:p>
            <a:r>
              <a:rPr lang="en-US" dirty="0"/>
              <a:t>Building Relationships</a:t>
            </a:r>
          </a:p>
          <a:p>
            <a:r>
              <a:rPr lang="en-US" dirty="0"/>
              <a:t>HQL, grouping and computed rows</a:t>
            </a:r>
          </a:p>
          <a:p>
            <a:r>
              <a:rPr lang="en-US" dirty="0"/>
              <a:t>Optimizations, debugging and gotchas</a:t>
            </a:r>
          </a:p>
        </p:txBody>
      </p:sp>
    </p:spTree>
    <p:extLst>
      <p:ext uri="{BB962C8B-B14F-4D97-AF65-F5344CB8AC3E}">
        <p14:creationId xmlns:p14="http://schemas.microsoft.com/office/powerpoint/2010/main" val="4083540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B34B9-CDE5-B624-B686-1F245538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8E86-4FA5-254D-3A90-F940EE490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filter (where clause) using the </a:t>
            </a:r>
            <a:r>
              <a:rPr lang="en-US" b="1" dirty="0" err="1"/>
              <a:t>entityLoad</a:t>
            </a:r>
            <a:r>
              <a:rPr lang="en-US" b="1" dirty="0"/>
              <a:t>()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The filter property takes an object as the filter.</a:t>
            </a:r>
          </a:p>
          <a:p>
            <a:pPr lvl="1"/>
            <a:r>
              <a:rPr lang="en-US" dirty="0"/>
              <a:t>You can filter on any property in the class (including computed properties)</a:t>
            </a:r>
          </a:p>
          <a:p>
            <a:r>
              <a:rPr lang="en-US" dirty="0"/>
              <a:t>In the </a:t>
            </a:r>
            <a:r>
              <a:rPr lang="en-US" dirty="0" err="1"/>
              <a:t>entityLoad</a:t>
            </a:r>
            <a:r>
              <a:rPr lang="en-US" dirty="0"/>
              <a:t> function, you can also ask to get a unique entity back.</a:t>
            </a:r>
          </a:p>
          <a:p>
            <a:pPr lvl="1"/>
            <a:r>
              <a:rPr lang="en-US" dirty="0"/>
              <a:t>This will give you a single entity instead of an array. 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1F6B7-2B95-426A-9299-F4983204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12" y="4365986"/>
            <a:ext cx="7651668" cy="173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91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97830-7455-40FB-9605-D75A3966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88AB4-B1CC-4BB4-8213-234BBF7F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you have an entity / object back, you can use the “getter” methods to get to your data.</a:t>
            </a:r>
          </a:p>
          <a:p>
            <a:pPr lvl="1"/>
            <a:r>
              <a:rPr lang="en-US" dirty="0"/>
              <a:t>The returned data will be strongly typed, based on what came out of the DB (just like a query)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created methods for getters are just</a:t>
            </a:r>
          </a:p>
          <a:p>
            <a:pPr lvl="2"/>
            <a:r>
              <a:rPr lang="en-US" b="1" dirty="0" err="1"/>
              <a:t>Item.getProperty</a:t>
            </a:r>
            <a:r>
              <a:rPr lang="en-US" b="1" dirty="0"/>
              <a:t>();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51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4485-709D-3B56-2A06-E6CD1C06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Read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678C0-5A5B-83F6-2D9C-E19B8A8D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723" y="1339850"/>
            <a:ext cx="7138441" cy="4530725"/>
          </a:xfrm>
        </p:spPr>
      </p:pic>
    </p:spTree>
    <p:extLst>
      <p:ext uri="{BB962C8B-B14F-4D97-AF65-F5344CB8AC3E}">
        <p14:creationId xmlns:p14="http://schemas.microsoft.com/office/powerpoint/2010/main" val="1619135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63DE-7D71-407C-8867-B431ABF6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FA4AC-8AA6-4603-B258-82F9370E1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Updating an entity is just like creating new.  All you would need to do is modify the entity in memory!</a:t>
            </a:r>
          </a:p>
          <a:p>
            <a:pPr lvl="1"/>
            <a:r>
              <a:rPr lang="en-US" dirty="0"/>
              <a:t>Item = </a:t>
            </a:r>
            <a:r>
              <a:rPr lang="en-US" dirty="0" err="1"/>
              <a:t>entityLoadByPK</a:t>
            </a:r>
            <a:r>
              <a:rPr lang="en-US" dirty="0"/>
              <a:t>(“</a:t>
            </a:r>
            <a:r>
              <a:rPr lang="en-US" dirty="0" err="1"/>
              <a:t>component”,id</a:t>
            </a:r>
            <a:r>
              <a:rPr lang="en-US" dirty="0"/>
              <a:t>);</a:t>
            </a:r>
          </a:p>
          <a:p>
            <a:pPr lvl="1"/>
            <a:r>
              <a:rPr lang="en-US" dirty="0" err="1"/>
              <a:t>Item.setProperty</a:t>
            </a:r>
            <a:r>
              <a:rPr lang="en-US" dirty="0"/>
              <a:t>(“abc123”);</a:t>
            </a:r>
          </a:p>
          <a:p>
            <a:pPr lvl="1"/>
            <a:r>
              <a:rPr lang="en-US" dirty="0" err="1"/>
              <a:t>saveEntity</a:t>
            </a:r>
            <a:r>
              <a:rPr lang="en-US" dirty="0"/>
              <a:t>(Item);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83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F883-ABFF-43A2-B807-460746849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Update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EC9D8-6206-470D-AA31-2077C7D90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686874"/>
            <a:ext cx="10561638" cy="3836676"/>
          </a:xfrm>
        </p:spPr>
      </p:pic>
    </p:spTree>
    <p:extLst>
      <p:ext uri="{BB962C8B-B14F-4D97-AF65-F5344CB8AC3E}">
        <p14:creationId xmlns:p14="http://schemas.microsoft.com/office/powerpoint/2010/main" val="3565231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7ACF-7A69-4C2E-A372-237F8C64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-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DABF-A257-4096-A888-93622145C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Deleting an item is as simple as getting the item into memory and doing the </a:t>
            </a:r>
            <a:r>
              <a:rPr lang="en-US" dirty="0" err="1"/>
              <a:t>entityDelete</a:t>
            </a:r>
            <a:r>
              <a:rPr lang="en-US" dirty="0"/>
              <a:t>(item) function.</a:t>
            </a:r>
          </a:p>
          <a:p>
            <a:pPr lvl="1"/>
            <a:r>
              <a:rPr lang="en-US" dirty="0"/>
              <a:t>Item will be removed from cache immediately, and will be removed from the DB when it the transaction is flushed.  Use the </a:t>
            </a:r>
            <a:r>
              <a:rPr lang="en-US" b="1" i="1" dirty="0" err="1"/>
              <a:t>ormFlush</a:t>
            </a:r>
            <a:r>
              <a:rPr lang="en-US" b="1" i="1" dirty="0"/>
              <a:t>() </a:t>
            </a:r>
            <a:r>
              <a:rPr lang="en-US" dirty="0"/>
              <a:t>function to execute all updates/deletes immediately.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4CCB-EFEB-49B3-8DF7-1B4F47B6C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365" y="3911621"/>
            <a:ext cx="7933509" cy="195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6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D1C07-CEBF-4BB6-B8C9-6E7EB0BE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– Sorting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444C4-4FAE-42B1-ACB8-9ABDE14A9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have the data sorted for you as well (rather than DB/Cache order)</a:t>
            </a:r>
          </a:p>
          <a:p>
            <a:pPr lvl="1"/>
            <a:r>
              <a:rPr lang="en-US" dirty="0" err="1"/>
              <a:t>EntityLoad</a:t>
            </a:r>
            <a:r>
              <a:rPr lang="en-US" dirty="0"/>
              <a:t>(“component”, {filter}, “sort statement”);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Sort statement would be just like SQL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lastmeeting</a:t>
            </a:r>
            <a:r>
              <a:rPr lang="en-US" dirty="0"/>
              <a:t> desc, </a:t>
            </a:r>
            <a:r>
              <a:rPr lang="en-US" dirty="0" err="1"/>
              <a:t>foundedYear</a:t>
            </a:r>
            <a:r>
              <a:rPr lang="en-US" dirty="0"/>
              <a:t> </a:t>
            </a:r>
            <a:r>
              <a:rPr lang="en-US" dirty="0" err="1"/>
              <a:t>asc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2988B-B7F8-46A0-917C-7F6FA180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92" y="4269778"/>
            <a:ext cx="7046026" cy="16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37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167BD7-89C0-4342-8BAD-C2634EBF8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2 - CRUD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3D810-0BEB-4E3A-B7D4-2BFFC706F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72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CD1D5-20B7-428F-AD36-E58701CE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939FD-6304-4AA4-AE29-23A0896DB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8ECE13-5D77-409B-9A49-C2F4B7641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8D73B5-4318-469B-AE13-721A885C7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most normalized databases, you will have some sort of relationship between data sets.</a:t>
            </a:r>
          </a:p>
          <a:p>
            <a:pPr lvl="1"/>
            <a:r>
              <a:rPr lang="en-US" dirty="0"/>
              <a:t>Business -&gt; Employee -&gt; Address</a:t>
            </a:r>
          </a:p>
          <a:p>
            <a:endParaRPr lang="en-US" dirty="0"/>
          </a:p>
          <a:p>
            <a:r>
              <a:rPr lang="en-US" dirty="0"/>
              <a:t>Relationships are usually :</a:t>
            </a:r>
          </a:p>
          <a:p>
            <a:pPr lvl="1"/>
            <a:r>
              <a:rPr lang="en-US" dirty="0"/>
              <a:t>One to Many</a:t>
            </a:r>
          </a:p>
          <a:p>
            <a:pPr lvl="1"/>
            <a:r>
              <a:rPr lang="en-US" dirty="0"/>
              <a:t>Many to One</a:t>
            </a:r>
          </a:p>
          <a:p>
            <a:pPr lvl="1"/>
            <a:r>
              <a:rPr lang="en-US" dirty="0"/>
              <a:t>Many to Many</a:t>
            </a:r>
          </a:p>
          <a:p>
            <a:pPr lvl="1"/>
            <a:r>
              <a:rPr lang="en-US" dirty="0"/>
              <a:t>One to One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C5CD9FD-2756-411F-AF1C-1D52438C1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69" y="2092823"/>
            <a:ext cx="5316040" cy="36469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9643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EB6AA-1CDC-4828-866D-C55C85CD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0B45-76AA-4561-B980-195C1581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Slides, examples and docker images can be found at :</a:t>
            </a:r>
          </a:p>
          <a:p>
            <a:pPr lvl="1"/>
            <a:r>
              <a:rPr lang="en-US" dirty="0">
                <a:hlinkClick r:id="rId2"/>
              </a:rPr>
              <a:t>https://github.com/quetwo/orm-preso</a:t>
            </a:r>
            <a:endParaRPr lang="en-US" dirty="0"/>
          </a:p>
          <a:p>
            <a:pPr lvl="1"/>
            <a:r>
              <a:rPr lang="en-US" dirty="0"/>
              <a:t>Take a look at the README for instructions on getting started.  You have a few minutes while we talk about the basics.</a:t>
            </a:r>
          </a:p>
          <a:p>
            <a:pPr lvl="1"/>
            <a:endParaRPr lang="en-US" dirty="0"/>
          </a:p>
          <a:p>
            <a:r>
              <a:rPr lang="en-US" dirty="0"/>
              <a:t>This presentation assumes you have a passing knowledge of CFCs and basic CFML.   We will be using the </a:t>
            </a:r>
            <a:r>
              <a:rPr lang="en-US" dirty="0" err="1"/>
              <a:t>Lucee</a:t>
            </a:r>
            <a:r>
              <a:rPr lang="en-US" dirty="0"/>
              <a:t> engine and MySQL for our demos, but Adobe CF (version 9.1 and later) and other SQL engines will be nearly identical.</a:t>
            </a:r>
          </a:p>
          <a:p>
            <a:endParaRPr lang="en-US" dirty="0"/>
          </a:p>
          <a:p>
            <a:r>
              <a:rPr lang="en-US" dirty="0"/>
              <a:t>This meeting will be recorded.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685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F425-C8AA-4BA9-847D-A7C29E4D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03EDB-6F50-43BD-B973-13ABA032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these relationships in our CFCs as well.  This will tie tables together and allow you to use helper methods to get access to those linked components.</a:t>
            </a:r>
          </a:p>
          <a:p>
            <a:endParaRPr lang="en-US" dirty="0"/>
          </a:p>
          <a:p>
            <a:r>
              <a:rPr lang="en-US" dirty="0"/>
              <a:t>In the CFC, use the </a:t>
            </a:r>
            <a:r>
              <a:rPr lang="en-US" dirty="0" err="1"/>
              <a:t>fieldType</a:t>
            </a:r>
            <a:r>
              <a:rPr lang="en-US" dirty="0"/>
              <a:t> of “one-to-many”, “many-to-one”, “one-to-one” or “many-to-many” to define these relationships.</a:t>
            </a:r>
          </a:p>
          <a:p>
            <a:pPr lvl="1"/>
            <a:r>
              <a:rPr lang="en-US" dirty="0"/>
              <a:t>There are some additional properties you need for each one.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94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6561-6DC3-49DE-944E-F97B6C54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2EC69-5888-475F-8038-3ECA7B08E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857" y="1339850"/>
            <a:ext cx="9086174" cy="4530725"/>
          </a:xfrm>
        </p:spPr>
      </p:pic>
    </p:spTree>
    <p:extLst>
      <p:ext uri="{BB962C8B-B14F-4D97-AF65-F5344CB8AC3E}">
        <p14:creationId xmlns:p14="http://schemas.microsoft.com/office/powerpoint/2010/main" val="71008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DEA0-A5E2-40D4-B676-5240AA39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One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583AF-926C-44E3-886E-AA792856D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type of relationship is if you have one “parent” item that can reference multiple child items.</a:t>
            </a:r>
          </a:p>
          <a:p>
            <a:pPr lvl="1"/>
            <a:r>
              <a:rPr lang="en-US" dirty="0"/>
              <a:t>A single person can have multiple phone numbers.</a:t>
            </a:r>
          </a:p>
          <a:p>
            <a:pPr lvl="1"/>
            <a:endParaRPr lang="en-US" dirty="0"/>
          </a:p>
          <a:p>
            <a:r>
              <a:rPr lang="en-US" dirty="0"/>
              <a:t>When you specify a property as a one-to-many, you will also need the following properties:</a:t>
            </a:r>
          </a:p>
          <a:p>
            <a:pPr lvl="1"/>
            <a:r>
              <a:rPr lang="en-US" b="1" dirty="0"/>
              <a:t>cfc</a:t>
            </a:r>
            <a:r>
              <a:rPr lang="en-US" dirty="0"/>
              <a:t> – specifies which component we are linking</a:t>
            </a:r>
          </a:p>
          <a:p>
            <a:pPr lvl="1"/>
            <a:r>
              <a:rPr lang="en-US" b="1" dirty="0" err="1"/>
              <a:t>fkcolumn</a:t>
            </a:r>
            <a:r>
              <a:rPr lang="en-US" dirty="0"/>
              <a:t> – which column will be added to the linked component with the ID field of this component so the system can link these back.</a:t>
            </a:r>
          </a:p>
          <a:p>
            <a:pPr lvl="1"/>
            <a:r>
              <a:rPr lang="en-US" b="1" dirty="0"/>
              <a:t>type</a:t>
            </a:r>
            <a:r>
              <a:rPr lang="en-US" dirty="0"/>
              <a:t> – How do you want the items back?  Usually Array</a:t>
            </a:r>
          </a:p>
          <a:p>
            <a:pPr lvl="1"/>
            <a:r>
              <a:rPr lang="en-US" b="1" dirty="0" err="1"/>
              <a:t>singularname</a:t>
            </a:r>
            <a:r>
              <a:rPr lang="en-US" dirty="0"/>
              <a:t> – Helper to fix up function names.</a:t>
            </a:r>
          </a:p>
        </p:txBody>
      </p:sp>
    </p:spTree>
    <p:extLst>
      <p:ext uri="{BB962C8B-B14F-4D97-AF65-F5344CB8AC3E}">
        <p14:creationId xmlns:p14="http://schemas.microsoft.com/office/powerpoint/2010/main" val="4148084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09DF-1B0F-47BA-80F3-0DDE5C95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One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A846-4D57-41BB-8BD2-2C3CE93A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methods are auto-created to help with the related items.</a:t>
            </a:r>
          </a:p>
          <a:p>
            <a:pPr lvl="1"/>
            <a:r>
              <a:rPr lang="en-US" dirty="0" err="1"/>
              <a:t>component.</a:t>
            </a:r>
            <a:r>
              <a:rPr lang="en-US" b="1" dirty="0" err="1"/>
              <a:t>add</a:t>
            </a:r>
            <a:r>
              <a:rPr lang="en-US" b="1" i="1" dirty="0" err="1"/>
              <a:t>Property</a:t>
            </a:r>
            <a:r>
              <a:rPr lang="en-US" dirty="0"/>
              <a:t>(item);    links the item to this component.</a:t>
            </a:r>
          </a:p>
          <a:p>
            <a:pPr lvl="1"/>
            <a:r>
              <a:rPr lang="en-US" dirty="0"/>
              <a:t>Item</a:t>
            </a:r>
            <a:r>
              <a:rPr lang="en-US" b="1" dirty="0"/>
              <a:t> = </a:t>
            </a:r>
            <a:r>
              <a:rPr lang="en-US" dirty="0" err="1"/>
              <a:t>component.</a:t>
            </a:r>
            <a:r>
              <a:rPr lang="en-US" b="1" dirty="0" err="1"/>
              <a:t>get</a:t>
            </a:r>
            <a:r>
              <a:rPr lang="en-US" b="1" i="1" dirty="0" err="1"/>
              <a:t>Property</a:t>
            </a:r>
            <a:r>
              <a:rPr lang="en-US" dirty="0"/>
              <a:t>();    returns the component</a:t>
            </a:r>
          </a:p>
          <a:p>
            <a:pPr lvl="1"/>
            <a:r>
              <a:rPr lang="en-US" dirty="0" err="1"/>
              <a:t>component.</a:t>
            </a:r>
            <a:r>
              <a:rPr lang="en-US" b="1" dirty="0" err="1"/>
              <a:t>has</a:t>
            </a:r>
            <a:r>
              <a:rPr lang="en-US" b="1" i="1" dirty="0" err="1"/>
              <a:t>Property</a:t>
            </a:r>
            <a:r>
              <a:rPr lang="en-US" dirty="0"/>
              <a:t>(item);       returns TRUE if item is linked</a:t>
            </a:r>
          </a:p>
          <a:p>
            <a:pPr lvl="1"/>
            <a:r>
              <a:rPr lang="en-US" dirty="0" err="1"/>
              <a:t>component.</a:t>
            </a:r>
            <a:r>
              <a:rPr lang="en-US" b="1" dirty="0" err="1"/>
              <a:t>remove</a:t>
            </a:r>
            <a:r>
              <a:rPr lang="en-US" b="1" i="1" dirty="0" err="1"/>
              <a:t>Property</a:t>
            </a:r>
            <a:r>
              <a:rPr lang="en-US" dirty="0"/>
              <a:t>(item);   deletes the link to the component</a:t>
            </a:r>
          </a:p>
          <a:p>
            <a:pPr lvl="1"/>
            <a:endParaRPr lang="en-US" dirty="0"/>
          </a:p>
          <a:p>
            <a:r>
              <a:rPr lang="en-US" dirty="0"/>
              <a:t>Property above == the singular name set on the definition.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203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E40B-CDE9-442B-9DC7-5D64691AA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One to Many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7A936-AC1A-471D-ADE9-4053753A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25" y="1381521"/>
            <a:ext cx="10561638" cy="4447383"/>
          </a:xfrm>
        </p:spPr>
      </p:pic>
    </p:spTree>
    <p:extLst>
      <p:ext uri="{BB962C8B-B14F-4D97-AF65-F5344CB8AC3E}">
        <p14:creationId xmlns:p14="http://schemas.microsoft.com/office/powerpoint/2010/main" val="3155132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20170-16E8-4E6F-8F8C-3C464F2B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Many to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C8C7A-0722-43E1-BAE9-77A83AE61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would be the inverse of the one-to-many.  This object can point to multiple children. </a:t>
            </a:r>
          </a:p>
          <a:p>
            <a:r>
              <a:rPr lang="en-US" dirty="0"/>
              <a:t>Similar properties as 1:many, BUT</a:t>
            </a:r>
          </a:p>
          <a:p>
            <a:pPr lvl="1"/>
            <a:r>
              <a:rPr lang="en-US" dirty="0" err="1"/>
              <a:t>fkcolumn</a:t>
            </a:r>
            <a:r>
              <a:rPr lang="en-US" dirty="0"/>
              <a:t> which column in THIS component refers to the ID of the other component.</a:t>
            </a:r>
          </a:p>
          <a:p>
            <a:pPr lvl="1"/>
            <a:r>
              <a:rPr lang="en-US" dirty="0"/>
              <a:t>Type and singular name are not used.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03C30-34DC-4146-BF0A-1398B0F40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36" y="3130732"/>
            <a:ext cx="6194233" cy="26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8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8596-9419-4F2C-8678-674CA8970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Many to Many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0FF4-B9CD-4628-A37E-9862313D2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type of relationship is if you allow multiple items on each side.  For example, a blog post could have many categories, and a category could have multiple blog posts.</a:t>
            </a:r>
          </a:p>
          <a:p>
            <a:r>
              <a:rPr lang="en-US" dirty="0"/>
              <a:t>Association is done via a link table.</a:t>
            </a:r>
          </a:p>
          <a:p>
            <a:r>
              <a:rPr lang="en-US" dirty="0"/>
              <a:t>Same properties as One to Many, but you also need to have a </a:t>
            </a:r>
            <a:r>
              <a:rPr lang="en-US" b="1" dirty="0" err="1"/>
              <a:t>linktable</a:t>
            </a:r>
            <a:r>
              <a:rPr lang="en-US" dirty="0"/>
              <a:t> property to define the name of the table to link.  </a:t>
            </a:r>
            <a:r>
              <a:rPr lang="en-US" b="1" dirty="0" err="1"/>
              <a:t>fkcolumn</a:t>
            </a:r>
            <a:r>
              <a:rPr lang="en-US" dirty="0"/>
              <a:t> and </a:t>
            </a:r>
            <a:r>
              <a:rPr lang="en-US" b="1" dirty="0" err="1"/>
              <a:t>inversejoincolumn</a:t>
            </a:r>
            <a:r>
              <a:rPr lang="en-US" dirty="0"/>
              <a:t> allow you to name the fields in that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800AD-D7B9-4E8F-BE1D-EE516020D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66" y="4417251"/>
            <a:ext cx="7624354" cy="18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96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0819-7E21-4B30-975F-1CE8CFB4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– One to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3432-6170-4C24-BED4-CF7F42A88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type of relationship is used to essentially ‘extend’ a table.  For example, a single user can have a single Twitter profile.</a:t>
            </a:r>
          </a:p>
          <a:p>
            <a:pPr lvl="1"/>
            <a:r>
              <a:rPr lang="en-US" dirty="0"/>
              <a:t>The ‘primary’ component would have the </a:t>
            </a:r>
            <a:r>
              <a:rPr lang="en-US" b="1" dirty="0" err="1"/>
              <a:t>fieldtype</a:t>
            </a:r>
            <a:r>
              <a:rPr lang="en-US" dirty="0"/>
              <a:t>, </a:t>
            </a:r>
            <a:r>
              <a:rPr lang="en-US" b="1" dirty="0"/>
              <a:t>cfc</a:t>
            </a:r>
            <a:r>
              <a:rPr lang="en-US" dirty="0"/>
              <a:t> and </a:t>
            </a:r>
            <a:r>
              <a:rPr lang="en-US" b="1" dirty="0" err="1"/>
              <a:t>fkcolumn</a:t>
            </a:r>
            <a:r>
              <a:rPr lang="en-US" dirty="0"/>
              <a:t> properties, the ‘secondary’ component would have the </a:t>
            </a:r>
            <a:r>
              <a:rPr lang="en-US" b="1" dirty="0" err="1"/>
              <a:t>fieldtype</a:t>
            </a:r>
            <a:r>
              <a:rPr lang="en-US" dirty="0"/>
              <a:t>, </a:t>
            </a:r>
            <a:r>
              <a:rPr lang="en-US" b="1" dirty="0"/>
              <a:t>cfc</a:t>
            </a:r>
            <a:r>
              <a:rPr lang="en-US" dirty="0"/>
              <a:t>, and </a:t>
            </a:r>
            <a:r>
              <a:rPr lang="en-US" b="1" dirty="0" err="1"/>
              <a:t>mappedBy</a:t>
            </a:r>
            <a:r>
              <a:rPr lang="en-US" dirty="0"/>
              <a:t> properties. </a:t>
            </a:r>
          </a:p>
        </p:txBody>
      </p:sp>
    </p:spTree>
    <p:extLst>
      <p:ext uri="{BB962C8B-B14F-4D97-AF65-F5344CB8AC3E}">
        <p14:creationId xmlns:p14="http://schemas.microsoft.com/office/powerpoint/2010/main" val="1785553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A301-8AAA-4330-AF0D-5BFFF8E9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Cascading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7B90-0421-48E2-B246-CF3F4C89B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have the ORM clean up for you if you components!</a:t>
            </a:r>
          </a:p>
          <a:p>
            <a:pPr lvl="1"/>
            <a:r>
              <a:rPr lang="en-US" dirty="0"/>
              <a:t>For example, if you delete a customer record, it should delete all the customer’s addresses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9E6A1-CA07-461A-A459-236EB2EC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889658"/>
            <a:ext cx="7580811" cy="18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7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A8724B-FD0A-486B-AD0A-B5B15F57A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 –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50052-23EB-4F99-B477-CCA4F3BEF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C7050-BC47-4D3A-8052-66D0B281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Nick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C4D2-5E63-4E3A-AC35-681C154CD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CF programmer since the mid 90’s – started with CF 4.0.1</a:t>
            </a:r>
          </a:p>
          <a:p>
            <a:r>
              <a:rPr lang="en-US" dirty="0"/>
              <a:t>Member of the Apache Foundation, and a committer to a few projects</a:t>
            </a:r>
          </a:p>
          <a:p>
            <a:r>
              <a:rPr lang="en-US" dirty="0"/>
              <a:t>MMCFUG member and contributor</a:t>
            </a:r>
          </a:p>
          <a:p>
            <a:endParaRPr lang="en-US" dirty="0"/>
          </a:p>
          <a:p>
            <a:r>
              <a:rPr lang="en-US" dirty="0"/>
              <a:t>Adjunct Professor at Michigan State University in the College of Communication Arts and Sciences</a:t>
            </a:r>
          </a:p>
          <a:p>
            <a:r>
              <a:rPr lang="en-US" dirty="0"/>
              <a:t>Manager of the Unified Communications Team at Michigan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47056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00D8-D14F-4200-B7CB-D340EA62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2E552-99AA-4056-A2A3-D701F7CF7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952EE8-856F-40F7-8164-FAE613D6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99898-D54E-4FF9-AA6D-76B6E1BBD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HQL – Hibernate Query Language is a language, similar to SQL that allows you to do queries on Hibernate objects.</a:t>
            </a:r>
          </a:p>
          <a:p>
            <a:endParaRPr lang="en-US" dirty="0"/>
          </a:p>
          <a:p>
            <a:r>
              <a:rPr lang="en-US" dirty="0"/>
              <a:t>The biggest difference with HQL is that you leave out ‘understood’ items.  For example, if you want to do the equivalent of 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/>
              <a:t>SELECT * FROM customers</a:t>
            </a:r>
          </a:p>
          <a:p>
            <a:pPr lvl="1"/>
            <a:r>
              <a:rPr lang="en-US" dirty="0"/>
              <a:t>The HQL would be     </a:t>
            </a:r>
            <a:r>
              <a:rPr lang="en-US" b="1" i="1" dirty="0"/>
              <a:t>FROM customers</a:t>
            </a:r>
          </a:p>
          <a:p>
            <a:pPr lvl="2"/>
            <a:r>
              <a:rPr lang="en-US" dirty="0"/>
              <a:t>It’s understood you always want to select all the properties, unless you override that behavior.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954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071E-DF6E-4F88-B1B2-1ABF8D10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9B98-8C4C-4383-9D28-AFEDDD66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HQL statements are done via the </a:t>
            </a:r>
            <a:r>
              <a:rPr lang="en-US" b="1" dirty="0" err="1"/>
              <a:t>ormExecute</a:t>
            </a:r>
            <a:r>
              <a:rPr lang="en-US" b="1" dirty="0"/>
              <a:t>() </a:t>
            </a:r>
            <a:r>
              <a:rPr lang="en-US" dirty="0"/>
              <a:t>function.  By default, you will get back an Array of components.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AD829-74E3-4D19-ACBF-86DB08F6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97" y="2650690"/>
            <a:ext cx="7117278" cy="1617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8963C-C2AA-4200-88B0-DFFBDFD6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13" y="4660182"/>
            <a:ext cx="6452259" cy="17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9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A6EE5-0C45-4923-9042-0D89BB8D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FCBE-90BB-4FA4-BF28-14F2A89E5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order the items you get back, just like SQL, do an ORDER BY statement.</a:t>
            </a:r>
          </a:p>
          <a:p>
            <a:r>
              <a:rPr lang="en-US" dirty="0"/>
              <a:t>To filter items you get back, do a WHERE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38E37-C1B2-49D0-B312-978E9F13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846" y="3498739"/>
            <a:ext cx="7541623" cy="18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48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1C21-5BE0-4277-B095-61D7BC20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FDA65-A088-481C-B0E9-3757C4EC2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do ‘named parameters’ just like in SQL.  Think &lt;</a:t>
            </a:r>
            <a:r>
              <a:rPr lang="en-US" dirty="0" err="1"/>
              <a:t>cfqueryparam</a:t>
            </a:r>
            <a:r>
              <a:rPr lang="en-US" dirty="0"/>
              <a:t>&gt;</a:t>
            </a:r>
          </a:p>
          <a:p>
            <a:pPr lvl="1"/>
            <a:r>
              <a:rPr lang="en-US" dirty="0"/>
              <a:t>In the statement you would have a </a:t>
            </a:r>
            <a:r>
              <a:rPr lang="en-US" b="1" dirty="0"/>
              <a:t>:property</a:t>
            </a:r>
          </a:p>
          <a:p>
            <a:pPr lvl="1"/>
            <a:r>
              <a:rPr lang="en-US" dirty="0"/>
              <a:t>After the statement, you would have an object that maps to that property.</a:t>
            </a:r>
          </a:p>
          <a:p>
            <a:r>
              <a:rPr lang="en-US" dirty="0"/>
              <a:t>You can also do ‘positional’ parameters by including a </a:t>
            </a:r>
            <a:r>
              <a:rPr lang="en-US" b="1" i="1" dirty="0"/>
              <a:t>?</a:t>
            </a:r>
            <a:r>
              <a:rPr lang="en-US" dirty="0"/>
              <a:t> in the statement, then passing in an array of properties to include.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03BA01-96A6-4F0F-A078-4DC03FFF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548" y="4113766"/>
            <a:ext cx="7114903" cy="175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14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FC66-4759-49B9-82AE-7C9AB306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3DC95-4C75-4A78-8D5D-8129C4671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use the awesome </a:t>
            </a:r>
            <a:r>
              <a:rPr lang="en-US" b="1" i="1" dirty="0" err="1"/>
              <a:t>cfquery</a:t>
            </a:r>
            <a:r>
              <a:rPr lang="en-US" dirty="0"/>
              <a:t> tags to do HQL commands!</a:t>
            </a:r>
          </a:p>
          <a:p>
            <a:pPr lvl="1"/>
            <a:r>
              <a:rPr lang="en-US" dirty="0"/>
              <a:t>Set the </a:t>
            </a:r>
            <a:r>
              <a:rPr lang="en-US" dirty="0" err="1"/>
              <a:t>dbtype</a:t>
            </a:r>
            <a:r>
              <a:rPr lang="en-US" dirty="0"/>
              <a:t>=“</a:t>
            </a:r>
            <a:r>
              <a:rPr lang="en-US" dirty="0" err="1"/>
              <a:t>hql</a:t>
            </a:r>
            <a:r>
              <a:rPr lang="en-US" dirty="0"/>
              <a:t>” on the </a:t>
            </a:r>
            <a:r>
              <a:rPr lang="en-US" dirty="0" err="1"/>
              <a:t>cfquery</a:t>
            </a:r>
            <a:r>
              <a:rPr lang="en-US" dirty="0"/>
              <a:t> tags and use </a:t>
            </a:r>
            <a:r>
              <a:rPr lang="en-US" dirty="0" err="1"/>
              <a:t>cfquery</a:t>
            </a:r>
            <a:r>
              <a:rPr lang="en-US" dirty="0"/>
              <a:t> on ORM objects!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06783-EC5B-4D9C-9505-42251366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64" y="3145316"/>
            <a:ext cx="7141029" cy="231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36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69C59-FBC6-4554-B444-96DF3B41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HQL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AAFCE-0FDA-4DD6-B7B1-05650B594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also makes sense to do limits and offsets in HQL.  For example, to do paging.</a:t>
            </a:r>
          </a:p>
          <a:p>
            <a:pPr lvl="1"/>
            <a:r>
              <a:rPr lang="en-US" dirty="0"/>
              <a:t>Data that is within cache will not hit the DB – but if you request a ton of data, the system will try to cache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A6D82-11FB-4364-BBB2-051904FC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3704431"/>
            <a:ext cx="7608125" cy="23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89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A13F9F-8DC7-4801-8BB1-1BA05CAB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81628-717B-45AE-9F5F-E97EB823C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03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BC0523-12EA-496B-B771-CCF2EA13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4A8E3-F23B-4EFA-A4AE-5B100B5F9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35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7B1E16-8DD2-44D2-8864-168FA0DC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2D647B-4D5F-499B-8747-D34492FA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Computed Entries</a:t>
            </a:r>
          </a:p>
          <a:p>
            <a:pPr lvl="1"/>
            <a:r>
              <a:rPr lang="en-US" dirty="0"/>
              <a:t>In addition to just laying out the properties, you can also have ‘computed’ entries in the CFC.</a:t>
            </a:r>
          </a:p>
          <a:p>
            <a:pPr lvl="2"/>
            <a:r>
              <a:rPr lang="en-US" dirty="0"/>
              <a:t>For example, if you don’t want to save the password of a user to the DB, you may want to store the encrypted version!</a:t>
            </a:r>
          </a:p>
          <a:p>
            <a:pPr lvl="2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34E9-974B-48CB-9ADC-94B72F9E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64" y="2844540"/>
            <a:ext cx="4975368" cy="383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7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83F497-E090-4AF7-B888-87F656973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667A-D992-4C0F-991E-5A592EC8F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10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54BB-FB4A-461D-B267-3B53983D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D229C-BB29-4078-9208-F38F05FBB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  <a:p>
            <a:pPr lvl="1"/>
            <a:r>
              <a:rPr lang="en-US" dirty="0"/>
              <a:t>If you used the </a:t>
            </a:r>
            <a:r>
              <a:rPr lang="en-US" dirty="0" err="1"/>
              <a:t>logSQL</a:t>
            </a:r>
            <a:r>
              <a:rPr lang="en-US" dirty="0"/>
              <a:t> property on the </a:t>
            </a:r>
            <a:r>
              <a:rPr lang="en-US" dirty="0" err="1"/>
              <a:t>ormSettings</a:t>
            </a:r>
            <a:r>
              <a:rPr lang="en-US" dirty="0"/>
              <a:t> in the </a:t>
            </a:r>
            <a:r>
              <a:rPr lang="en-US" dirty="0" err="1"/>
              <a:t>Application.cfc</a:t>
            </a:r>
            <a:r>
              <a:rPr lang="en-US" dirty="0"/>
              <a:t>, all the SQL that is run against your DB is logged to the console.</a:t>
            </a:r>
          </a:p>
          <a:p>
            <a:pPr lvl="2"/>
            <a:r>
              <a:rPr lang="en-US" dirty="0"/>
              <a:t>Unfortunately, a long-standing bug in </a:t>
            </a:r>
            <a:r>
              <a:rPr lang="en-US" dirty="0" err="1"/>
              <a:t>Lucee</a:t>
            </a:r>
            <a:r>
              <a:rPr lang="en-US" dirty="0"/>
              <a:t> does not show this.</a:t>
            </a:r>
          </a:p>
          <a:p>
            <a:pPr lvl="1"/>
            <a:r>
              <a:rPr lang="en-US" dirty="0"/>
              <a:t>Quite common to dump objects using &lt;</a:t>
            </a:r>
            <a:r>
              <a:rPr lang="en-US" dirty="0" err="1"/>
              <a:t>cfdump</a:t>
            </a:r>
            <a:r>
              <a:rPr lang="en-US" dirty="0"/>
              <a:t>&gt; or </a:t>
            </a:r>
            <a:r>
              <a:rPr lang="en-US" dirty="0" err="1"/>
              <a:t>writeDump</a:t>
            </a:r>
            <a:r>
              <a:rPr lang="en-US" dirty="0"/>
              <a:t>() to the screen.</a:t>
            </a:r>
          </a:p>
          <a:p>
            <a:pPr lvl="2"/>
            <a:r>
              <a:rPr lang="en-US" dirty="0"/>
              <a:t>If you use &lt;</a:t>
            </a:r>
            <a:r>
              <a:rPr lang="en-US" dirty="0" err="1"/>
              <a:t>cfdump</a:t>
            </a:r>
            <a:r>
              <a:rPr lang="en-US" dirty="0"/>
              <a:t>&gt; make sure you set the top=2 or so – if you have linked components!  Otherwise there may be a circular reference and you will run out of memory quick.</a:t>
            </a:r>
          </a:p>
          <a:p>
            <a:pPr lvl="3"/>
            <a:r>
              <a:rPr lang="en-US" dirty="0"/>
              <a:t>&lt;</a:t>
            </a:r>
            <a:r>
              <a:rPr lang="en-US" dirty="0" err="1"/>
              <a:t>cfdump</a:t>
            </a:r>
            <a:r>
              <a:rPr lang="en-US" dirty="0"/>
              <a:t> var=“#</a:t>
            </a:r>
            <a:r>
              <a:rPr lang="en-US" dirty="0" err="1"/>
              <a:t>itemList</a:t>
            </a:r>
            <a:r>
              <a:rPr lang="en-US" dirty="0"/>
              <a:t>#” top=2&gt;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15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8DAD-629C-49DD-992F-AA88E204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4857-C5EE-4DBD-A75F-C4828DE6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John Whish’s book!  </a:t>
            </a:r>
          </a:p>
          <a:p>
            <a:pPr lvl="1"/>
            <a:r>
              <a:rPr lang="en-US" dirty="0">
                <a:hlinkClick r:id="rId2"/>
              </a:rPr>
              <a:t>https://www.coldfusionormbook.com/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resource for doing anything ORM in CF.  Available as paperback or as a PDF.</a:t>
            </a:r>
          </a:p>
        </p:txBody>
      </p:sp>
    </p:spTree>
    <p:extLst>
      <p:ext uri="{BB962C8B-B14F-4D97-AF65-F5344CB8AC3E}">
        <p14:creationId xmlns:p14="http://schemas.microsoft.com/office/powerpoint/2010/main" val="42359348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B2939A-B734-4B2F-B7B3-F9D8D2896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95A86-5494-4155-AF99-0779E93EA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39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45883D-8F3D-4039-87B8-960BA2B5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CDE74A-F4DC-45BA-891F-0C51FE15B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ORM = Object Relation Manager</a:t>
            </a:r>
          </a:p>
          <a:p>
            <a:pPr lvl="1"/>
            <a:r>
              <a:rPr lang="en-US" dirty="0"/>
              <a:t>A system that manages the database layer within code.</a:t>
            </a:r>
          </a:p>
          <a:p>
            <a:pPr lvl="1"/>
            <a:r>
              <a:rPr lang="en-US" dirty="0"/>
              <a:t>Classes (or components in CF’s case) are directly translated to the database by an ORM.  A database will have a table that represents a class in code.  A row in the database represents an </a:t>
            </a:r>
            <a:r>
              <a:rPr lang="en-US" i="1" dirty="0"/>
              <a:t>instance</a:t>
            </a:r>
            <a:r>
              <a:rPr lang="en-US" dirty="0"/>
              <a:t> of the class.</a:t>
            </a:r>
          </a:p>
          <a:p>
            <a:pPr lvl="2"/>
            <a:r>
              <a:rPr lang="en-US" dirty="0"/>
              <a:t>1,000ft view – this means that each </a:t>
            </a:r>
            <a:r>
              <a:rPr lang="en-US" i="1" dirty="0"/>
              <a:t>instance</a:t>
            </a:r>
            <a:r>
              <a:rPr lang="en-US" dirty="0"/>
              <a:t> of this class is </a:t>
            </a:r>
            <a:r>
              <a:rPr lang="en-US" b="1" i="1" dirty="0"/>
              <a:t>persisted</a:t>
            </a:r>
            <a:r>
              <a:rPr lang="en-US" dirty="0"/>
              <a:t> not only in memory, but in a database.  Data from the DB is also cached!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quick benefit – you no longer need to write SQL.  The ORM writes the SQL for you.</a:t>
            </a:r>
          </a:p>
          <a:p>
            <a:pPr lvl="1"/>
            <a:r>
              <a:rPr lang="en-US" dirty="0"/>
              <a:t>You no longer have to worry about SQL dialects – making your code much more portable across servers and platforms.</a:t>
            </a:r>
          </a:p>
        </p:txBody>
      </p:sp>
    </p:spTree>
    <p:extLst>
      <p:ext uri="{BB962C8B-B14F-4D97-AF65-F5344CB8AC3E}">
        <p14:creationId xmlns:p14="http://schemas.microsoft.com/office/powerpoint/2010/main" val="2590307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90D5-A30B-4A10-888B-6B1BC37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E37F-16CC-4A2A-A71F-EF963167F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ORM technologies built on Java Hibernate have been built in to the CFML language since 2010.</a:t>
            </a:r>
          </a:p>
          <a:p>
            <a:pPr lvl="1"/>
            <a:r>
              <a:rPr lang="en-US" dirty="0"/>
              <a:t>Adobe ColdFusion 9  (really 9.0.2)</a:t>
            </a:r>
          </a:p>
          <a:p>
            <a:pPr lvl="1"/>
            <a:r>
              <a:rPr lang="en-US" dirty="0"/>
              <a:t>All versions of </a:t>
            </a:r>
            <a:r>
              <a:rPr lang="en-US" dirty="0" err="1"/>
              <a:t>Lucee</a:t>
            </a:r>
            <a:r>
              <a:rPr lang="en-US" dirty="0"/>
              <a:t> &amp; </a:t>
            </a:r>
            <a:r>
              <a:rPr lang="en-US" dirty="0" err="1"/>
              <a:t>Railo</a:t>
            </a:r>
            <a:endParaRPr lang="en-US" dirty="0"/>
          </a:p>
          <a:p>
            <a:pPr lvl="1"/>
            <a:r>
              <a:rPr lang="en-US" dirty="0"/>
              <a:t>No external frameworks or dependencies required to use. </a:t>
            </a:r>
          </a:p>
          <a:p>
            <a:pPr lvl="1"/>
            <a:endParaRPr lang="en-US" dirty="0"/>
          </a:p>
          <a:p>
            <a:r>
              <a:rPr lang="en-US" dirty="0"/>
              <a:t>There are 3</a:t>
            </a:r>
            <a:r>
              <a:rPr lang="en-US" baseline="30000" dirty="0"/>
              <a:t>rd</a:t>
            </a:r>
            <a:r>
              <a:rPr lang="en-US" dirty="0"/>
              <a:t> party ORM systems available in CF as well.</a:t>
            </a:r>
          </a:p>
          <a:p>
            <a:pPr lvl="1"/>
            <a:r>
              <a:rPr lang="en-US" dirty="0" err="1"/>
              <a:t>ColdBox</a:t>
            </a:r>
            <a:r>
              <a:rPr lang="en-US" dirty="0"/>
              <a:t> ORM</a:t>
            </a:r>
          </a:p>
          <a:p>
            <a:pPr lvl="1"/>
            <a:r>
              <a:rPr lang="en-US" dirty="0"/>
              <a:t>Mura / Masa CMS ORM</a:t>
            </a:r>
          </a:p>
        </p:txBody>
      </p:sp>
    </p:spTree>
    <p:extLst>
      <p:ext uri="{BB962C8B-B14F-4D97-AF65-F5344CB8AC3E}">
        <p14:creationId xmlns:p14="http://schemas.microsoft.com/office/powerpoint/2010/main" val="181327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830B42-1D28-4EDD-BF2B-85F320DC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Scaffolding &amp; Setup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09C3B-3DBC-4BE8-BE60-259EEBBA6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0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9B17E-5F03-4253-AF2E-0EB67DF7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Scaffolding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37A24A-A4DC-4773-BB39-2805ABDE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Scaffolding == Creating your DB layout via code.</a:t>
            </a:r>
          </a:p>
          <a:p>
            <a:pPr lvl="1"/>
            <a:r>
              <a:rPr lang="en-US" dirty="0"/>
              <a:t>You start with your CF Components and have CF create the database to match it.</a:t>
            </a:r>
          </a:p>
          <a:p>
            <a:pPr lvl="2"/>
            <a:r>
              <a:rPr lang="en-US" dirty="0"/>
              <a:t>All properties, indexing, etc. are all done for you.  You won’t care about the back-end DB type</a:t>
            </a:r>
          </a:p>
          <a:p>
            <a:pPr lvl="1"/>
            <a:endParaRPr lang="en-US" dirty="0"/>
          </a:p>
          <a:p>
            <a:r>
              <a:rPr lang="en-US" dirty="0"/>
              <a:t>Setting up the CF ORM is done in the </a:t>
            </a:r>
            <a:r>
              <a:rPr lang="en-US" dirty="0" err="1"/>
              <a:t>application.cfc</a:t>
            </a:r>
            <a:endParaRPr lang="en-US" dirty="0"/>
          </a:p>
          <a:p>
            <a:pPr lvl="1"/>
            <a:r>
              <a:rPr lang="en-US" b="1" i="1" dirty="0" err="1"/>
              <a:t>ormenabled</a:t>
            </a:r>
            <a:r>
              <a:rPr lang="en-US" dirty="0"/>
              <a:t> property on the application.</a:t>
            </a:r>
          </a:p>
          <a:p>
            <a:pPr lvl="1"/>
            <a:r>
              <a:rPr lang="en-US" b="1" i="1" dirty="0" err="1"/>
              <a:t>ormsettings</a:t>
            </a:r>
            <a:r>
              <a:rPr lang="en-US" dirty="0"/>
              <a:t> property for additional settings.</a:t>
            </a:r>
          </a:p>
          <a:p>
            <a:pPr lvl="1"/>
            <a:r>
              <a:rPr lang="en-US" b="1" i="1" dirty="0" err="1"/>
              <a:t>datasource</a:t>
            </a:r>
            <a:r>
              <a:rPr lang="en-US" dirty="0"/>
              <a:t> property to define which </a:t>
            </a:r>
            <a:r>
              <a:rPr lang="en-US" dirty="0" err="1"/>
              <a:t>datasource</a:t>
            </a:r>
            <a:r>
              <a:rPr lang="en-US" dirty="0"/>
              <a:t> in CF/</a:t>
            </a:r>
            <a:r>
              <a:rPr lang="en-US" dirty="0" err="1"/>
              <a:t>Lucee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11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D8259C9A-8F9A-41A6-A81F-3CF4642DBE85}" vid="{4E6775D3-3EEC-4193-A775-A0830429CB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MI361-Template</Template>
  <TotalTime>933</TotalTime>
  <Words>2320</Words>
  <Application>Microsoft Office PowerPoint</Application>
  <PresentationFormat>Widescreen</PresentationFormat>
  <Paragraphs>223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Using ColdFusion ORM</vt:lpstr>
      <vt:lpstr>Agenda</vt:lpstr>
      <vt:lpstr>Welcome!</vt:lpstr>
      <vt:lpstr>About Nick</vt:lpstr>
      <vt:lpstr>What is ORM</vt:lpstr>
      <vt:lpstr>What is an ORM?</vt:lpstr>
      <vt:lpstr>What is an ORM?</vt:lpstr>
      <vt:lpstr>Basics of Scaffolding &amp; Setup</vt:lpstr>
      <vt:lpstr>Basics of Scaffolding</vt:lpstr>
      <vt:lpstr>Basics of Scaffolding</vt:lpstr>
      <vt:lpstr>Setup the Components</vt:lpstr>
      <vt:lpstr>Setup the Components</vt:lpstr>
      <vt:lpstr>Setup the Components</vt:lpstr>
      <vt:lpstr>Setup the Components</vt:lpstr>
      <vt:lpstr>Demo 1</vt:lpstr>
      <vt:lpstr>CRUD</vt:lpstr>
      <vt:lpstr>CRUD</vt:lpstr>
      <vt:lpstr>CRUD - Create</vt:lpstr>
      <vt:lpstr>CRUD - Read</vt:lpstr>
      <vt:lpstr>CRUD - Read</vt:lpstr>
      <vt:lpstr>CRUD - Read</vt:lpstr>
      <vt:lpstr>CRUD - Read</vt:lpstr>
      <vt:lpstr>CRUD - Update</vt:lpstr>
      <vt:lpstr>CRUD - Update</vt:lpstr>
      <vt:lpstr>CRUD - Delete</vt:lpstr>
      <vt:lpstr>CRUD – Sorting</vt:lpstr>
      <vt:lpstr>Demo 2 - CRUD</vt:lpstr>
      <vt:lpstr>Relationships</vt:lpstr>
      <vt:lpstr>Relationships</vt:lpstr>
      <vt:lpstr>Relationships</vt:lpstr>
      <vt:lpstr>Relationships</vt:lpstr>
      <vt:lpstr>Relationships – One to Many</vt:lpstr>
      <vt:lpstr>Relationships – One to Many</vt:lpstr>
      <vt:lpstr>Relationships – One to Many</vt:lpstr>
      <vt:lpstr>Relationships – Many to One</vt:lpstr>
      <vt:lpstr>Relationships – Many to Many</vt:lpstr>
      <vt:lpstr>Relationships – One to One</vt:lpstr>
      <vt:lpstr>Cascading Relationships</vt:lpstr>
      <vt:lpstr>Demo 3 – Relationships</vt:lpstr>
      <vt:lpstr>HQL</vt:lpstr>
      <vt:lpstr>HQL</vt:lpstr>
      <vt:lpstr>HQL</vt:lpstr>
      <vt:lpstr>HQL</vt:lpstr>
      <vt:lpstr>HQL</vt:lpstr>
      <vt:lpstr>HQL</vt:lpstr>
      <vt:lpstr>HQL Options</vt:lpstr>
      <vt:lpstr>Demo 4</vt:lpstr>
      <vt:lpstr>Other Items</vt:lpstr>
      <vt:lpstr>Other Items</vt:lpstr>
      <vt:lpstr>Other Items</vt:lpstr>
      <vt:lpstr>Other Items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Kwiatkowski</dc:creator>
  <cp:lastModifiedBy>Nicholas Kwiatkowski</cp:lastModifiedBy>
  <cp:revision>9</cp:revision>
  <dcterms:created xsi:type="dcterms:W3CDTF">2022-04-19T14:01:31Z</dcterms:created>
  <dcterms:modified xsi:type="dcterms:W3CDTF">2022-04-29T22:30:03Z</dcterms:modified>
</cp:coreProperties>
</file>